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8" r:id="rId3"/>
    <p:sldId id="282" r:id="rId4"/>
    <p:sldId id="283" r:id="rId5"/>
    <p:sldId id="270" r:id="rId6"/>
    <p:sldId id="316" r:id="rId7"/>
    <p:sldId id="317" r:id="rId8"/>
    <p:sldId id="320" r:id="rId9"/>
    <p:sldId id="269" r:id="rId10"/>
    <p:sldId id="265" r:id="rId11"/>
    <p:sldId id="275" r:id="rId12"/>
    <p:sldId id="276" r:id="rId13"/>
    <p:sldId id="277" r:id="rId14"/>
    <p:sldId id="285" r:id="rId15"/>
    <p:sldId id="286" r:id="rId16"/>
    <p:sldId id="280" r:id="rId17"/>
    <p:sldId id="290" r:id="rId18"/>
    <p:sldId id="287" r:id="rId19"/>
    <p:sldId id="281" r:id="rId20"/>
    <p:sldId id="284" r:id="rId21"/>
    <p:sldId id="289" r:id="rId22"/>
    <p:sldId id="291" r:id="rId23"/>
    <p:sldId id="292" r:id="rId24"/>
    <p:sldId id="293" r:id="rId25"/>
    <p:sldId id="294" r:id="rId26"/>
    <p:sldId id="314" r:id="rId27"/>
    <p:sldId id="295" r:id="rId28"/>
    <p:sldId id="296" r:id="rId29"/>
    <p:sldId id="297" r:id="rId30"/>
    <p:sldId id="298" r:id="rId31"/>
    <p:sldId id="299" r:id="rId32"/>
    <p:sldId id="315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8" r:id="rId47"/>
    <p:sldId id="319" r:id="rId48"/>
    <p:sldId id="267" r:id="rId49"/>
    <p:sldId id="257" r:id="rId50"/>
    <p:sldId id="258" r:id="rId51"/>
    <p:sldId id="272" r:id="rId52"/>
    <p:sldId id="274" r:id="rId53"/>
    <p:sldId id="300" r:id="rId54"/>
    <p:sldId id="279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4677" autoAdjust="0"/>
  </p:normalViewPr>
  <p:slideViewPr>
    <p:cSldViewPr>
      <p:cViewPr>
        <p:scale>
          <a:sx n="66" d="100"/>
          <a:sy n="66" d="100"/>
        </p:scale>
        <p:origin x="-1284" y="-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5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407C1981-EDD2-40D9-9BFA-4B866A91BE5C}" type="datetimeFigureOut">
              <a:rPr lang="ko-KR" altLang="en-US" smtClean="0"/>
              <a:pPr/>
              <a:t>2014-12-12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2E3C07EF-BE3F-4FD1-AD16-4AA140D90E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1634" y="1748952"/>
            <a:ext cx="6172200" cy="1108544"/>
          </a:xfrm>
        </p:spPr>
        <p:txBody>
          <a:bodyPr>
            <a:noAutofit/>
          </a:bodyPr>
          <a:lstStyle/>
          <a:p>
            <a:pPr algn="ctr"/>
            <a:r>
              <a:rPr lang="ko-KR" altLang="en-US" sz="5400" smtClean="0"/>
              <a:t>소프트웨어 공학 </a:t>
            </a:r>
            <a:r>
              <a:rPr lang="en-US" altLang="ko-KR" sz="5400" smtClean="0"/>
              <a:t/>
            </a:r>
            <a:br>
              <a:rPr lang="en-US" altLang="ko-KR" sz="5400" smtClean="0"/>
            </a:br>
            <a:r>
              <a:rPr lang="en-US" altLang="ko-KR" sz="5400" smtClean="0"/>
              <a:t>-</a:t>
            </a:r>
            <a:r>
              <a:rPr lang="ko-KR" altLang="en-US" sz="5400" smtClean="0"/>
              <a:t>최종 보고서</a:t>
            </a:r>
            <a:r>
              <a:rPr lang="en-US" altLang="ko-KR" sz="5400" smtClean="0"/>
              <a:t>-</a:t>
            </a:r>
            <a:endParaRPr lang="ko-KR" altLang="en-US" sz="54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4786322"/>
            <a:ext cx="7500990" cy="857256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2400" smtClean="0"/>
              <a:t>2009253053  </a:t>
            </a:r>
            <a:r>
              <a:rPr lang="ko-KR" altLang="en-US" sz="2400" smtClean="0"/>
              <a:t>김주혁</a:t>
            </a:r>
            <a:endParaRPr lang="en-US" altLang="ko-KR" sz="2400" smtClean="0"/>
          </a:p>
          <a:p>
            <a:pPr algn="r"/>
            <a:r>
              <a:rPr lang="en-US" altLang="ko-KR" sz="2400" smtClean="0"/>
              <a:t>2009253072 </a:t>
            </a:r>
            <a:r>
              <a:rPr lang="ko-KR" altLang="en-US" sz="2400" smtClean="0"/>
              <a:t>백영빈</a:t>
            </a:r>
            <a:endParaRPr lang="ko-KR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</a:t>
            </a:r>
            <a:r>
              <a:rPr lang="en-US" altLang="ko-KR" smtClean="0"/>
              <a:t>. </a:t>
            </a:r>
            <a:r>
              <a:rPr lang="ko-KR" altLang="en-US" smtClean="0"/>
              <a:t>로그인</a:t>
            </a:r>
            <a:endParaRPr lang="ko-KR" altLang="en-US"/>
          </a:p>
        </p:txBody>
      </p:sp>
      <p:pic>
        <p:nvPicPr>
          <p:cNvPr id="5" name="그림 4" descr="로그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31381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로그아웃</a:t>
            </a:r>
            <a:endParaRPr lang="ko-KR" altLang="en-US"/>
          </a:p>
        </p:txBody>
      </p:sp>
      <p:pic>
        <p:nvPicPr>
          <p:cNvPr id="8" name="그림 7" descr="로그아웃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0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아이디 찾기</a:t>
            </a:r>
            <a:endParaRPr lang="en-US" altLang="ko-KR" smtClean="0"/>
          </a:p>
        </p:txBody>
      </p:sp>
      <p:pic>
        <p:nvPicPr>
          <p:cNvPr id="5" name="그림 4" descr="아이디찾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71612"/>
            <a:ext cx="8286808" cy="5020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비밀번호 찾기</a:t>
            </a:r>
            <a:endParaRPr lang="en-US" altLang="ko-KR" smtClean="0"/>
          </a:p>
        </p:txBody>
      </p:sp>
      <p:pic>
        <p:nvPicPr>
          <p:cNvPr id="8" name="그림 7" descr="비밀번호 찾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590675"/>
            <a:ext cx="8215370" cy="4981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6. </a:t>
            </a:r>
            <a:r>
              <a:rPr lang="ko-KR" altLang="en-US" smtClean="0"/>
              <a:t>회원 정보 수정</a:t>
            </a:r>
            <a:endParaRPr lang="en-US" altLang="ko-KR" smtClean="0"/>
          </a:p>
        </p:txBody>
      </p:sp>
      <p:pic>
        <p:nvPicPr>
          <p:cNvPr id="5" name="그림 4" descr="회원정보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457325"/>
            <a:ext cx="8286808" cy="5114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7. </a:t>
            </a:r>
            <a:r>
              <a:rPr lang="ko-KR" altLang="en-US" smtClean="0"/>
              <a:t>회원 탈퇴</a:t>
            </a:r>
            <a:endParaRPr lang="en-US" altLang="ko-KR" smtClean="0"/>
          </a:p>
        </p:txBody>
      </p:sp>
      <p:pic>
        <p:nvPicPr>
          <p:cNvPr id="8" name="그림 7" descr="8.회원탈퇴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8. </a:t>
            </a:r>
            <a:r>
              <a:rPr lang="ko-KR" altLang="en-US" smtClean="0"/>
              <a:t>일반물품 결제</a:t>
            </a:r>
            <a:r>
              <a:rPr lang="en-US" altLang="ko-KR" smtClean="0"/>
              <a:t>(</a:t>
            </a:r>
            <a:r>
              <a:rPr lang="ko-KR" altLang="en-US" smtClean="0"/>
              <a:t>일반 물품 보기</a:t>
            </a:r>
            <a:r>
              <a:rPr lang="en-US" altLang="ko-KR" smtClean="0"/>
              <a:t>+ </a:t>
            </a:r>
            <a:r>
              <a:rPr lang="ko-KR" altLang="en-US" smtClean="0"/>
              <a:t>바로결제</a:t>
            </a:r>
            <a:r>
              <a:rPr lang="en-US" altLang="ko-KR" smtClean="0"/>
              <a:t>)</a:t>
            </a:r>
          </a:p>
        </p:txBody>
      </p:sp>
      <p:pic>
        <p:nvPicPr>
          <p:cNvPr id="9" name="그림 8" descr="일반물품결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9</a:t>
            </a:r>
            <a:r>
              <a:rPr lang="en-US" altLang="ko-KR" smtClean="0"/>
              <a:t>. </a:t>
            </a:r>
            <a:r>
              <a:rPr lang="ko-KR" altLang="en-US" smtClean="0"/>
              <a:t>관심목록</a:t>
            </a:r>
            <a:endParaRPr lang="en-US" altLang="ko-KR" smtClean="0"/>
          </a:p>
        </p:txBody>
      </p:sp>
      <p:pic>
        <p:nvPicPr>
          <p:cNvPr id="5" name="그림 4" descr="9.관심목록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428736"/>
            <a:ext cx="8286808" cy="514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10. </a:t>
            </a:r>
            <a:r>
              <a:rPr lang="ko-KR" altLang="en-US" smtClean="0"/>
              <a:t>장바구니 결제</a:t>
            </a:r>
            <a:r>
              <a:rPr lang="en-US" altLang="ko-KR" smtClean="0"/>
              <a:t>(</a:t>
            </a:r>
            <a:r>
              <a:rPr lang="ko-KR" altLang="en-US" smtClean="0"/>
              <a:t>장바구니 보기</a:t>
            </a:r>
            <a:r>
              <a:rPr lang="en-US" altLang="ko-KR" smtClean="0"/>
              <a:t> + </a:t>
            </a:r>
            <a:r>
              <a:rPr lang="ko-KR" altLang="en-US" smtClean="0"/>
              <a:t>일반 물품 결제</a:t>
            </a:r>
            <a:r>
              <a:rPr lang="en-US" altLang="ko-KR" smtClean="0"/>
              <a:t>)</a:t>
            </a:r>
          </a:p>
        </p:txBody>
      </p:sp>
      <p:pic>
        <p:nvPicPr>
          <p:cNvPr id="5" name="그림 4" descr="장바구니결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11. </a:t>
            </a:r>
            <a:r>
              <a:rPr lang="ko-KR" altLang="en-US" smtClean="0"/>
              <a:t>직구 물품 추가 신청</a:t>
            </a:r>
            <a:endParaRPr lang="en-US" altLang="ko-KR" smtClean="0"/>
          </a:p>
        </p:txBody>
      </p:sp>
      <p:pic>
        <p:nvPicPr>
          <p:cNvPr id="9" name="그림 8" descr="10.직구물품 추가신청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5" y="1571612"/>
            <a:ext cx="8286809" cy="5000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1538" y="1357298"/>
            <a:ext cx="70009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mtClean="0"/>
              <a:t>목차</a:t>
            </a:r>
            <a:endParaRPr lang="en-US" altLang="ko-KR" sz="6000" smtClean="0"/>
          </a:p>
          <a:p>
            <a:pPr algn="ctr"/>
            <a:endParaRPr lang="en-US" altLang="ko-KR" sz="6000" smtClean="0"/>
          </a:p>
          <a:p>
            <a:pPr marL="342900" indent="-342900">
              <a:buAutoNum type="arabicPeriod"/>
            </a:pPr>
            <a:r>
              <a:rPr lang="ko-KR" altLang="en-US" sz="2800" b="1" smtClean="0"/>
              <a:t>간단한 설명</a:t>
            </a:r>
            <a:endParaRPr lang="en-US" altLang="ko-KR" sz="2800" b="1" smtClean="0"/>
          </a:p>
          <a:p>
            <a:pPr marL="342900" indent="-342900">
              <a:buAutoNum type="arabicPeriod"/>
            </a:pPr>
            <a:r>
              <a:rPr lang="ko-KR" altLang="en-US" sz="2800" b="1" smtClean="0"/>
              <a:t>수정된 </a:t>
            </a:r>
            <a:r>
              <a:rPr lang="en-US" altLang="ko-KR" sz="2800" b="1" smtClean="0"/>
              <a:t>UseCase Diagram</a:t>
            </a:r>
          </a:p>
          <a:p>
            <a:pPr marL="342900" indent="-342900">
              <a:buAutoNum type="arabicPeriod"/>
            </a:pPr>
            <a:r>
              <a:rPr lang="en-US" altLang="ko-KR" sz="2800" b="1" smtClean="0"/>
              <a:t>Class Diagram</a:t>
            </a:r>
          </a:p>
          <a:p>
            <a:pPr marL="342900" indent="-342900">
              <a:buAutoNum type="arabicPeriod"/>
            </a:pPr>
            <a:r>
              <a:rPr lang="en-US" altLang="ko-KR" sz="2800" b="1" smtClean="0"/>
              <a:t>Sequence Diagram</a:t>
            </a:r>
          </a:p>
          <a:p>
            <a:pPr marL="342900" indent="-342900">
              <a:buAutoNum type="arabicPeriod"/>
            </a:pPr>
            <a:r>
              <a:rPr lang="en-US" altLang="ko-KR" sz="2800" b="1" smtClean="0"/>
              <a:t>State Diagram</a:t>
            </a:r>
          </a:p>
          <a:p>
            <a:pPr marL="342900" indent="-342900">
              <a:buAutoNum type="arabicPeriod"/>
            </a:pPr>
            <a:r>
              <a:rPr lang="en-US" altLang="ko-KR" sz="2800" b="1" smtClean="0"/>
              <a:t>Activity Diagram</a:t>
            </a:r>
            <a:endParaRPr lang="ko-KR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12. </a:t>
            </a:r>
            <a:r>
              <a:rPr lang="ko-KR" altLang="en-US" smtClean="0"/>
              <a:t>직구 물품 결제 </a:t>
            </a:r>
            <a:r>
              <a:rPr lang="en-US" altLang="ko-KR" smtClean="0"/>
              <a:t>(</a:t>
            </a:r>
            <a:r>
              <a:rPr lang="ko-KR" altLang="en-US" smtClean="0"/>
              <a:t>직구물품보기 </a:t>
            </a:r>
            <a:r>
              <a:rPr lang="en-US" altLang="ko-KR" smtClean="0"/>
              <a:t>+ </a:t>
            </a:r>
            <a:r>
              <a:rPr lang="ko-KR" altLang="en-US" smtClean="0"/>
              <a:t>직구 물품 결제</a:t>
            </a:r>
            <a:r>
              <a:rPr lang="en-US" altLang="ko-KR" smtClean="0"/>
              <a:t>)</a:t>
            </a:r>
          </a:p>
        </p:txBody>
      </p:sp>
      <p:pic>
        <p:nvPicPr>
          <p:cNvPr id="12" name="그림 11" descr="12.직구물품결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74"/>
            <a:ext cx="9144000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13. </a:t>
            </a:r>
            <a:r>
              <a:rPr lang="ko-KR" altLang="en-US" smtClean="0"/>
              <a:t>장바구니 추가</a:t>
            </a:r>
            <a:r>
              <a:rPr lang="en-US" altLang="ko-KR" smtClean="0"/>
              <a:t> </a:t>
            </a:r>
          </a:p>
        </p:txBody>
      </p:sp>
      <p:pic>
        <p:nvPicPr>
          <p:cNvPr id="5" name="그림 4" descr="13.장바구니추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85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14. </a:t>
            </a:r>
            <a:r>
              <a:rPr lang="ko-KR" altLang="en-US" smtClean="0"/>
              <a:t>장바구니 삭제</a:t>
            </a:r>
            <a:r>
              <a:rPr lang="en-US" altLang="ko-KR" smtClean="0"/>
              <a:t> </a:t>
            </a:r>
          </a:p>
        </p:txBody>
      </p:sp>
      <p:pic>
        <p:nvPicPr>
          <p:cNvPr id="8" name="그림 7" descr="14.장바구니삭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428736"/>
            <a:ext cx="8286808" cy="514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15. </a:t>
            </a:r>
            <a:r>
              <a:rPr lang="ko-KR" altLang="en-US" smtClean="0"/>
              <a:t>적립금 조회</a:t>
            </a:r>
            <a:r>
              <a:rPr lang="en-US" altLang="ko-KR" smtClean="0"/>
              <a:t>  </a:t>
            </a:r>
          </a:p>
        </p:txBody>
      </p:sp>
      <p:pic>
        <p:nvPicPr>
          <p:cNvPr id="5" name="그림 4" descr="15.적립금조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16. </a:t>
            </a:r>
            <a:r>
              <a:rPr lang="ko-KR" altLang="en-US" smtClean="0"/>
              <a:t>구매배송 조회</a:t>
            </a:r>
            <a:r>
              <a:rPr lang="en-US" altLang="ko-KR" smtClean="0"/>
              <a:t> </a:t>
            </a:r>
          </a:p>
        </p:txBody>
      </p:sp>
      <p:pic>
        <p:nvPicPr>
          <p:cNvPr id="8" name="그림 7" descr="구매배송조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428736"/>
            <a:ext cx="8286808" cy="514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17. </a:t>
            </a:r>
            <a:r>
              <a:rPr lang="ko-KR" altLang="en-US" smtClean="0"/>
              <a:t>직구 구매 취소 신청</a:t>
            </a:r>
            <a:endParaRPr lang="en-US" altLang="ko-KR" smtClean="0"/>
          </a:p>
        </p:txBody>
      </p:sp>
      <p:pic>
        <p:nvPicPr>
          <p:cNvPr id="10" name="그림 9" descr="17.직구구매취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428736"/>
            <a:ext cx="8286808" cy="514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18. </a:t>
            </a:r>
            <a:r>
              <a:rPr lang="ko-KR" altLang="en-US" smtClean="0"/>
              <a:t>구매 취소 신청</a:t>
            </a:r>
            <a:endParaRPr lang="en-US" altLang="ko-KR" smtClean="0"/>
          </a:p>
        </p:txBody>
      </p:sp>
      <p:pic>
        <p:nvPicPr>
          <p:cNvPr id="8" name="그림 7" descr="18.구매취소신청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428736"/>
            <a:ext cx="8286808" cy="514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19. </a:t>
            </a:r>
            <a:r>
              <a:rPr lang="ko-KR" altLang="en-US" smtClean="0"/>
              <a:t>최근 본 상품 보기</a:t>
            </a:r>
            <a:r>
              <a:rPr lang="en-US" altLang="ko-KR" smtClean="0"/>
              <a:t> </a:t>
            </a:r>
          </a:p>
        </p:txBody>
      </p:sp>
      <p:pic>
        <p:nvPicPr>
          <p:cNvPr id="8" name="그림 7" descr="18.최근본상품보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20. </a:t>
            </a:r>
            <a:r>
              <a:rPr lang="ko-KR" altLang="en-US" smtClean="0"/>
              <a:t>고객회원정보수정</a:t>
            </a:r>
            <a:r>
              <a:rPr lang="en-US" altLang="ko-KR" smtClean="0"/>
              <a:t> </a:t>
            </a:r>
          </a:p>
        </p:txBody>
      </p:sp>
      <p:pic>
        <p:nvPicPr>
          <p:cNvPr id="4" name="그림 3" descr="19.고객회원정보수정 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21. </a:t>
            </a:r>
            <a:r>
              <a:rPr lang="ko-KR" altLang="en-US" smtClean="0"/>
              <a:t>배송자 정보 수정</a:t>
            </a:r>
            <a:r>
              <a:rPr lang="en-US" altLang="ko-KR" smtClean="0"/>
              <a:t> </a:t>
            </a:r>
          </a:p>
        </p:txBody>
      </p:sp>
      <p:pic>
        <p:nvPicPr>
          <p:cNvPr id="4" name="그림 3" descr="배송자정보수정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428736"/>
            <a:ext cx="8286808" cy="514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714348" y="500042"/>
            <a:ext cx="7643866" cy="58579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100" smtClean="0">
                <a:solidFill>
                  <a:srgbClr val="FF0000"/>
                </a:solidFill>
              </a:rPr>
              <a:t/>
            </a:r>
            <a:br>
              <a:rPr lang="en-US" altLang="ko-KR" sz="2100" smtClean="0">
                <a:solidFill>
                  <a:srgbClr val="FF0000"/>
                </a:solidFill>
              </a:rPr>
            </a:br>
            <a:r>
              <a:rPr lang="en-US" altLang="ko-KR" sz="2100" smtClean="0">
                <a:solidFill>
                  <a:srgbClr val="FF0000"/>
                </a:solidFill>
              </a:rPr>
              <a:t/>
            </a:r>
            <a:br>
              <a:rPr lang="en-US" altLang="ko-KR" sz="2100" smtClean="0">
                <a:solidFill>
                  <a:srgbClr val="FF0000"/>
                </a:solidFill>
              </a:rPr>
            </a:br>
            <a:r>
              <a:rPr lang="en-US" altLang="ko-KR" sz="2100" smtClean="0">
                <a:solidFill>
                  <a:srgbClr val="FF0000"/>
                </a:solidFill>
              </a:rPr>
              <a:t/>
            </a:r>
            <a:br>
              <a:rPr lang="en-US" altLang="ko-KR" sz="2100" smtClean="0">
                <a:solidFill>
                  <a:srgbClr val="FF0000"/>
                </a:solidFill>
              </a:rPr>
            </a:br>
            <a:r>
              <a:rPr lang="ko-KR" altLang="en-US" sz="2100" smtClean="0">
                <a:solidFill>
                  <a:srgbClr val="FF0000"/>
                </a:solidFill>
              </a:rPr>
              <a:t>＃직구 물품 추가 신청이란</a:t>
            </a:r>
            <a:r>
              <a:rPr lang="en-US" altLang="ko-KR" sz="2100" smtClean="0">
                <a:solidFill>
                  <a:srgbClr val="FF0000"/>
                </a:solidFill>
              </a:rPr>
              <a:t>?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en-US" altLang="ko-KR" sz="2100" smtClean="0"/>
              <a:t>-</a:t>
            </a:r>
            <a:r>
              <a:rPr lang="ko-KR" altLang="en-US" sz="2100" smtClean="0"/>
              <a:t>회원은 해외 직구 사이트에서 팔지 않는 물품을</a:t>
            </a:r>
            <a:r>
              <a:rPr lang="en-US" altLang="ko-KR" sz="2100" smtClean="0"/>
              <a:t> </a:t>
            </a:r>
            <a:r>
              <a:rPr lang="ko-KR" altLang="en-US" sz="2100" smtClean="0"/>
              <a:t>사고싶을 때 직구 물품 추가 신청이라는 기능을 통해 해외 직구 사이트에게 요청을 할 수 있다</a:t>
            </a:r>
            <a:r>
              <a:rPr lang="en-US" altLang="ko-KR" sz="2100" smtClean="0"/>
              <a:t>. </a:t>
            </a:r>
            <a:r>
              <a:rPr lang="ko-KR" altLang="en-US" sz="2100" smtClean="0"/>
              <a:t>만약 관리자가 승인 신청이 하게 되면</a:t>
            </a:r>
            <a:r>
              <a:rPr lang="en-US" altLang="ko-KR" sz="2100" smtClean="0"/>
              <a:t> </a:t>
            </a:r>
            <a:r>
              <a:rPr lang="ko-KR" altLang="en-US" sz="2100" smtClean="0"/>
              <a:t>관리자는 해당 회원만 볼 수 있게 직구 물품을 올린다</a:t>
            </a:r>
            <a:r>
              <a:rPr lang="en-US" altLang="ko-KR" sz="2100" smtClean="0"/>
              <a:t>.</a:t>
            </a:r>
            <a:br>
              <a:rPr lang="en-US" altLang="ko-KR" sz="2100" smtClean="0"/>
            </a:br>
            <a:r>
              <a:rPr lang="en-US" altLang="ko-KR" sz="2100" smtClean="0"/>
              <a:t>(</a:t>
            </a:r>
            <a:r>
              <a:rPr lang="ko-KR" altLang="en-US" sz="2100" smtClean="0"/>
              <a:t>물품 가격 </a:t>
            </a:r>
            <a:r>
              <a:rPr lang="en-US" altLang="ko-KR" sz="2100" smtClean="0"/>
              <a:t>= </a:t>
            </a:r>
            <a:r>
              <a:rPr lang="ko-KR" altLang="en-US" sz="2100" smtClean="0"/>
              <a:t>관세</a:t>
            </a:r>
            <a:r>
              <a:rPr lang="en-US" altLang="ko-KR" sz="2100" smtClean="0"/>
              <a:t>+</a:t>
            </a:r>
            <a:r>
              <a:rPr lang="ko-KR" altLang="en-US" sz="2100" smtClean="0"/>
              <a:t>배송비</a:t>
            </a:r>
            <a:r>
              <a:rPr lang="en-US" altLang="ko-KR" sz="2100" smtClean="0"/>
              <a:t>+</a:t>
            </a:r>
            <a:r>
              <a:rPr lang="ko-KR" altLang="en-US" sz="2100" smtClean="0"/>
              <a:t>물품의 단가를 합한 총 물품의 가격을</a:t>
            </a:r>
            <a:r>
              <a:rPr lang="en-US" altLang="ko-KR" sz="2100" smtClean="0"/>
              <a:t> </a:t>
            </a:r>
            <a:r>
              <a:rPr lang="ko-KR" altLang="en-US" sz="2100" smtClean="0"/>
              <a:t>올린다</a:t>
            </a:r>
            <a:r>
              <a:rPr lang="en-US" altLang="ko-KR" sz="2100" smtClean="0"/>
              <a:t>.)</a:t>
            </a:r>
            <a:br>
              <a:rPr lang="en-US" altLang="ko-KR" sz="2100" smtClean="0"/>
            </a:br>
            <a:r>
              <a:rPr lang="ko-KR" altLang="en-US" sz="2100" smtClean="0">
                <a:solidFill>
                  <a:srgbClr val="FF0000"/>
                </a:solidFill>
              </a:rPr>
              <a:t>＃일반 물품</a:t>
            </a:r>
            <a:r>
              <a:rPr lang="en-US" altLang="ko-KR" sz="2100" smtClean="0">
                <a:solidFill>
                  <a:srgbClr val="FF0000"/>
                </a:solidFill>
              </a:rPr>
              <a:t>, </a:t>
            </a:r>
            <a:r>
              <a:rPr lang="ko-KR" altLang="en-US" sz="2100" smtClean="0">
                <a:solidFill>
                  <a:srgbClr val="FF0000"/>
                </a:solidFill>
              </a:rPr>
              <a:t>직구 물품의 차이점은</a:t>
            </a:r>
            <a:r>
              <a:rPr lang="en-US" altLang="ko-KR" sz="2100" smtClean="0">
                <a:solidFill>
                  <a:srgbClr val="FF0000"/>
                </a:solidFill>
              </a:rPr>
              <a:t>?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en-US" altLang="ko-KR" sz="2100" smtClean="0"/>
              <a:t>-</a:t>
            </a:r>
            <a:r>
              <a:rPr lang="ko-KR" altLang="en-US" sz="2100" smtClean="0"/>
              <a:t>일반 물품 </a:t>
            </a:r>
            <a:r>
              <a:rPr lang="en-US" altLang="ko-KR" sz="2100" smtClean="0"/>
              <a:t>: </a:t>
            </a:r>
            <a:r>
              <a:rPr lang="ko-KR" altLang="en-US" sz="2100" smtClean="0"/>
              <a:t>해외 직구 사이트에서 일반적으로 팔고 있는 상품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en-US" altLang="ko-KR" sz="2100" smtClean="0"/>
              <a:t>-</a:t>
            </a:r>
            <a:r>
              <a:rPr lang="ko-KR" altLang="en-US" sz="2100" smtClean="0"/>
              <a:t>직구 물품</a:t>
            </a:r>
            <a:r>
              <a:rPr lang="en-US" altLang="ko-KR" sz="2100" smtClean="0"/>
              <a:t> : </a:t>
            </a:r>
            <a:r>
              <a:rPr lang="ko-KR" altLang="en-US" sz="2100" smtClean="0"/>
              <a:t>회원의 요청에 의해 등록된 물품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ko-KR" altLang="en-US" sz="2100" smtClean="0">
                <a:solidFill>
                  <a:srgbClr val="FF0000"/>
                </a:solidFill>
              </a:rPr>
              <a:t>＃일반 물품 구매와 직구 물품 구매할때의 차이점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en-US" altLang="ko-KR" sz="2100" smtClean="0"/>
              <a:t>- </a:t>
            </a:r>
            <a:r>
              <a:rPr lang="ko-KR" altLang="en-US" sz="2100" smtClean="0"/>
              <a:t>일반 물품 구매를 할때는 주문서를 작성하지만</a:t>
            </a:r>
            <a:r>
              <a:rPr lang="en-US" altLang="ko-KR" sz="2100" smtClean="0"/>
              <a:t>, </a:t>
            </a:r>
            <a:r>
              <a:rPr lang="ko-KR" altLang="en-US" sz="2100" smtClean="0"/>
              <a:t>직구 물품 구매를 할때에는 직구주문서를 작성한다</a:t>
            </a:r>
            <a:r>
              <a:rPr lang="en-US" altLang="ko-KR" sz="2100" smtClean="0"/>
              <a:t>.</a:t>
            </a:r>
            <a:br>
              <a:rPr lang="en-US" altLang="ko-KR" sz="2100" smtClean="0"/>
            </a:br>
            <a:r>
              <a:rPr lang="en-US" altLang="ko-KR" sz="2100" smtClean="0"/>
              <a:t>(</a:t>
            </a:r>
            <a:r>
              <a:rPr lang="ko-KR" altLang="en-US" sz="2100" smtClean="0"/>
              <a:t>주문서와 직구주문서는 다른 클래스이며 일반물품과 직구물품 구매를 구별해주기 위해 사용한다</a:t>
            </a:r>
            <a:r>
              <a:rPr lang="en-US" altLang="ko-KR" sz="2100" smtClean="0"/>
              <a:t>.)</a:t>
            </a:r>
            <a:br>
              <a:rPr lang="en-US" altLang="ko-KR" sz="2100" smtClean="0"/>
            </a:b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22. </a:t>
            </a:r>
            <a:r>
              <a:rPr lang="ko-KR" altLang="en-US" smtClean="0"/>
              <a:t>직구 주문서 조회</a:t>
            </a:r>
            <a:r>
              <a:rPr lang="en-US" altLang="ko-KR" smtClean="0"/>
              <a:t> </a:t>
            </a:r>
          </a:p>
        </p:txBody>
      </p:sp>
      <p:pic>
        <p:nvPicPr>
          <p:cNvPr id="4" name="그림 3" descr="21.직구주문서조회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23. </a:t>
            </a:r>
            <a:r>
              <a:rPr lang="ko-KR" altLang="en-US" smtClean="0"/>
              <a:t>주문서 조회</a:t>
            </a:r>
            <a:r>
              <a:rPr lang="en-US" altLang="ko-KR" smtClean="0"/>
              <a:t> </a:t>
            </a:r>
          </a:p>
        </p:txBody>
      </p:sp>
      <p:pic>
        <p:nvPicPr>
          <p:cNvPr id="4" name="그림 3" descr="주문서조회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24. </a:t>
            </a:r>
            <a:r>
              <a:rPr lang="ko-KR" altLang="en-US" smtClean="0"/>
              <a:t>직구 구매 취소 승인</a:t>
            </a:r>
            <a:r>
              <a:rPr lang="en-US" altLang="ko-KR" smtClean="0"/>
              <a:t> </a:t>
            </a:r>
          </a:p>
        </p:txBody>
      </p:sp>
      <p:pic>
        <p:nvPicPr>
          <p:cNvPr id="5" name="그림 4" descr="24직구구매취소승인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25. </a:t>
            </a:r>
            <a:r>
              <a:rPr lang="ko-KR" altLang="en-US" smtClean="0"/>
              <a:t>구매 취소 승인</a:t>
            </a:r>
            <a:endParaRPr lang="en-US" altLang="ko-KR" smtClean="0"/>
          </a:p>
        </p:txBody>
      </p:sp>
      <p:pic>
        <p:nvPicPr>
          <p:cNvPr id="4" name="그림 3" descr="23.구매취소승인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26. </a:t>
            </a:r>
            <a:r>
              <a:rPr lang="ko-KR" altLang="en-US" smtClean="0"/>
              <a:t>카테고리 추가</a:t>
            </a:r>
            <a:r>
              <a:rPr lang="en-US" altLang="ko-KR" smtClean="0"/>
              <a:t> </a:t>
            </a:r>
          </a:p>
        </p:txBody>
      </p:sp>
      <p:pic>
        <p:nvPicPr>
          <p:cNvPr id="8" name="그림 7" descr="26.카테고리추가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27. </a:t>
            </a:r>
            <a:r>
              <a:rPr lang="ko-KR" altLang="en-US" smtClean="0"/>
              <a:t>카테고리 삭제</a:t>
            </a:r>
            <a:r>
              <a:rPr lang="en-US" altLang="ko-KR" smtClean="0"/>
              <a:t> </a:t>
            </a:r>
          </a:p>
        </p:txBody>
      </p:sp>
      <p:pic>
        <p:nvPicPr>
          <p:cNvPr id="5" name="그림 4" descr="카테고리삭제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28. </a:t>
            </a:r>
            <a:r>
              <a:rPr lang="ko-KR" altLang="en-US" smtClean="0"/>
              <a:t>브랜드 추가</a:t>
            </a:r>
            <a:r>
              <a:rPr lang="en-US" altLang="ko-KR" smtClean="0"/>
              <a:t> </a:t>
            </a:r>
          </a:p>
        </p:txBody>
      </p:sp>
      <p:pic>
        <p:nvPicPr>
          <p:cNvPr id="9" name="그림 8" descr="브랜드추가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29. </a:t>
            </a:r>
            <a:r>
              <a:rPr lang="ko-KR" altLang="en-US" smtClean="0"/>
              <a:t>브랜드 삭제</a:t>
            </a:r>
            <a:r>
              <a:rPr lang="en-US" altLang="ko-KR" smtClean="0"/>
              <a:t> </a:t>
            </a:r>
          </a:p>
        </p:txBody>
      </p:sp>
      <p:pic>
        <p:nvPicPr>
          <p:cNvPr id="5" name="그림 4" descr="27.브랜드 삭제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30. </a:t>
            </a:r>
            <a:r>
              <a:rPr lang="ko-KR" altLang="en-US" smtClean="0"/>
              <a:t>일반 물품 등록</a:t>
            </a:r>
            <a:r>
              <a:rPr lang="en-US" altLang="ko-KR" smtClean="0"/>
              <a:t> </a:t>
            </a:r>
          </a:p>
        </p:txBody>
      </p:sp>
      <p:pic>
        <p:nvPicPr>
          <p:cNvPr id="8" name="그림 7" descr="물품등록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31. </a:t>
            </a:r>
            <a:r>
              <a:rPr lang="ko-KR" altLang="en-US" smtClean="0"/>
              <a:t>일반 물품 수정</a:t>
            </a:r>
            <a:r>
              <a:rPr lang="en-US" altLang="ko-KR" smtClean="0"/>
              <a:t>  </a:t>
            </a:r>
          </a:p>
        </p:txBody>
      </p:sp>
      <p:pic>
        <p:nvPicPr>
          <p:cNvPr id="5" name="그림 4" descr="31.일반물품수정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714348" y="500042"/>
            <a:ext cx="7643866" cy="58579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100" smtClean="0">
                <a:solidFill>
                  <a:srgbClr val="FF0000"/>
                </a:solidFill>
              </a:rPr>
              <a:t/>
            </a:r>
            <a:br>
              <a:rPr lang="en-US" altLang="ko-KR" sz="2100" smtClean="0">
                <a:solidFill>
                  <a:srgbClr val="FF0000"/>
                </a:solidFill>
              </a:rPr>
            </a:br>
            <a:r>
              <a:rPr lang="en-US" altLang="ko-KR" sz="2100" smtClean="0">
                <a:solidFill>
                  <a:srgbClr val="FF0000"/>
                </a:solidFill>
              </a:rPr>
              <a:t/>
            </a:r>
            <a:br>
              <a:rPr lang="en-US" altLang="ko-KR" sz="2100" smtClean="0">
                <a:solidFill>
                  <a:srgbClr val="FF0000"/>
                </a:solidFill>
              </a:rPr>
            </a:br>
            <a:r>
              <a:rPr lang="ko-KR" altLang="en-US" sz="2100" smtClean="0">
                <a:solidFill>
                  <a:srgbClr val="FF0000"/>
                </a:solidFill>
              </a:rPr>
              <a:t>＃ 해외직구 사이트의 목적</a:t>
            </a:r>
            <a:r>
              <a:rPr lang="en-US" altLang="ko-KR" sz="2100" smtClean="0">
                <a:solidFill>
                  <a:srgbClr val="FF0000"/>
                </a:solidFill>
              </a:rPr>
              <a:t>?</a:t>
            </a:r>
            <a:br>
              <a:rPr lang="en-US" altLang="ko-KR" sz="2100" smtClean="0">
                <a:solidFill>
                  <a:srgbClr val="FF0000"/>
                </a:solidFill>
              </a:rPr>
            </a:br>
            <a:r>
              <a:rPr lang="en-US" altLang="ko-KR" sz="2100" smtClean="0"/>
              <a:t>- </a:t>
            </a:r>
            <a:r>
              <a:rPr lang="ko-KR" altLang="en-US" sz="2100" smtClean="0"/>
              <a:t>해외직구 사이트는 기본적으로 한국의 오프라인 쇼핑몰이나 일반 온라인 쇼핑몰에서 파는 해외 물품의 가격보다 싸게 팔아야 사용자들이 이용을 한다</a:t>
            </a:r>
            <a:r>
              <a:rPr lang="en-US" altLang="ko-KR" sz="2100" smtClean="0"/>
              <a:t>.</a:t>
            </a:r>
            <a:r>
              <a:rPr lang="en-US" altLang="ko-KR" sz="2100" smtClean="0">
                <a:solidFill>
                  <a:srgbClr val="FF0000"/>
                </a:solidFill>
              </a:rPr>
              <a:t/>
            </a:r>
            <a:br>
              <a:rPr lang="en-US" altLang="ko-KR" sz="2100" smtClean="0">
                <a:solidFill>
                  <a:srgbClr val="FF0000"/>
                </a:solidFill>
              </a:rPr>
            </a:br>
            <a:r>
              <a:rPr lang="ko-KR" altLang="en-US" sz="2100" smtClean="0">
                <a:solidFill>
                  <a:srgbClr val="FF0000"/>
                </a:solidFill>
              </a:rPr>
              <a:t>＃우리 조의 해외직구 사이트가 싸게 팔 수 있는 이유는</a:t>
            </a:r>
            <a:r>
              <a:rPr lang="en-US" altLang="ko-KR" sz="2100" smtClean="0">
                <a:solidFill>
                  <a:srgbClr val="FF0000"/>
                </a:solidFill>
              </a:rPr>
              <a:t>?</a:t>
            </a:r>
            <a:br>
              <a:rPr lang="en-US" altLang="ko-KR" sz="2100" smtClean="0">
                <a:solidFill>
                  <a:srgbClr val="FF0000"/>
                </a:solidFill>
              </a:rPr>
            </a:br>
            <a:r>
              <a:rPr lang="en-US" altLang="ko-KR" sz="2100" smtClean="0"/>
              <a:t>- </a:t>
            </a:r>
            <a:r>
              <a:rPr lang="ko-KR" altLang="en-US" sz="2100" smtClean="0"/>
              <a:t>해외직구 사이트를 운영하는 곳은 미국에 위치해 있다 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en-US" altLang="ko-KR" sz="2100" smtClean="0"/>
              <a:t>- </a:t>
            </a:r>
            <a:r>
              <a:rPr lang="ko-KR" altLang="en-US" sz="2100" smtClean="0"/>
              <a:t>미국의 물품들을 직접 산다 </a:t>
            </a:r>
            <a:r>
              <a:rPr lang="en-US" altLang="ko-KR" sz="2100" smtClean="0"/>
              <a:t>( </a:t>
            </a:r>
            <a:r>
              <a:rPr lang="ko-KR" altLang="en-US" sz="2100" smtClean="0"/>
              <a:t>관세 없이 원가를 싸게 산다</a:t>
            </a:r>
            <a:r>
              <a:rPr lang="en-US" altLang="ko-KR" sz="2100" smtClean="0"/>
              <a:t>)</a:t>
            </a:r>
            <a:br>
              <a:rPr lang="en-US" altLang="ko-KR" sz="2100" smtClean="0"/>
            </a:br>
            <a:r>
              <a:rPr lang="en-US" altLang="ko-KR" sz="2100" smtClean="0"/>
              <a:t>- </a:t>
            </a:r>
            <a:r>
              <a:rPr lang="ko-KR" altLang="en-US" sz="2100" smtClean="0"/>
              <a:t>한국으로 대량으로 물품을 한번에 배송하므로 배송비가 절감된다</a:t>
            </a:r>
            <a:r>
              <a:rPr lang="en-US" altLang="ko-KR" sz="2100" smtClean="0"/>
              <a:t>.</a:t>
            </a:r>
            <a:br>
              <a:rPr lang="en-US" altLang="ko-KR" sz="2100" smtClean="0"/>
            </a:br>
            <a:r>
              <a:rPr lang="en-US" altLang="ko-KR" sz="2100" smtClean="0"/>
              <a:t>-</a:t>
            </a:r>
            <a:r>
              <a:rPr lang="ko-KR" altLang="en-US" sz="2100" smtClean="0"/>
              <a:t>즉</a:t>
            </a:r>
            <a:r>
              <a:rPr lang="en-US" altLang="ko-KR" sz="2100" smtClean="0"/>
              <a:t>, </a:t>
            </a:r>
            <a:r>
              <a:rPr lang="ko-KR" altLang="en-US" sz="2100" smtClean="0"/>
              <a:t>일반 오프라인 쇼핑몰이나 일반 온라인 쇼핑몰에서 가격을 뻥튀기한 물품보다 가격이 저렴 할 수 밖에 없다</a:t>
            </a:r>
            <a:r>
              <a:rPr lang="en-US" altLang="ko-KR" sz="2100" smtClean="0"/>
              <a:t>. </a:t>
            </a:r>
            <a:br>
              <a:rPr lang="en-US" altLang="ko-KR" sz="2100" smtClean="0"/>
            </a:br>
            <a:r>
              <a:rPr lang="ko-KR" altLang="en-US" sz="2100" smtClean="0">
                <a:solidFill>
                  <a:srgbClr val="FF0000"/>
                </a:solidFill>
              </a:rPr>
              <a:t>＃물품 가격에는 어떤 항목들이 있는가</a:t>
            </a:r>
            <a:r>
              <a:rPr lang="en-US" altLang="ko-KR" sz="2100" smtClean="0">
                <a:solidFill>
                  <a:srgbClr val="FF0000"/>
                </a:solidFill>
              </a:rPr>
              <a:t>?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en-US" altLang="ko-KR" sz="2100" smtClean="0"/>
              <a:t>-</a:t>
            </a:r>
            <a:r>
              <a:rPr lang="ko-KR" altLang="en-US" sz="2100" smtClean="0"/>
              <a:t>물품 가격 </a:t>
            </a:r>
            <a:r>
              <a:rPr lang="en-US" altLang="ko-KR" sz="2100" smtClean="0"/>
              <a:t>= </a:t>
            </a:r>
            <a:r>
              <a:rPr lang="ko-KR" altLang="en-US" sz="2100" smtClean="0"/>
              <a:t>해외직구 사이트가 물품을 구입한 가격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ko-KR" altLang="en-US" sz="2100" smtClean="0"/>
              <a:t> </a:t>
            </a:r>
            <a:r>
              <a:rPr lang="en-US" altLang="ko-KR" sz="2100" smtClean="0"/>
              <a:t>	     + </a:t>
            </a:r>
            <a:r>
              <a:rPr lang="ko-KR" altLang="en-US" sz="2100" smtClean="0"/>
              <a:t>물품이 해외직구 사이트까지 배송될때의 배송비 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en-US" altLang="ko-KR" sz="2100" smtClean="0"/>
              <a:t>	     + </a:t>
            </a:r>
            <a:r>
              <a:rPr lang="ko-KR" altLang="en-US" sz="2100" smtClean="0"/>
              <a:t>물품이 미국에서 한국으로 배송될때의 배송비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en-US" altLang="ko-KR" sz="2100" smtClean="0"/>
              <a:t>	     + </a:t>
            </a:r>
            <a:r>
              <a:rPr lang="ko-KR" altLang="en-US" sz="2100" smtClean="0"/>
              <a:t>물품이 한국으로 들어갈때 추가되는 관세비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en-US" altLang="ko-KR" sz="2100" smtClean="0"/>
              <a:t>	     + </a:t>
            </a:r>
            <a:r>
              <a:rPr lang="ko-KR" altLang="en-US" sz="2100" smtClean="0"/>
              <a:t>한국에서 회원까지 배송될때의 배송비</a:t>
            </a: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en-US" altLang="ko-KR" sz="2100" smtClean="0"/>
              <a:t/>
            </a:r>
            <a:br>
              <a:rPr lang="en-US" altLang="ko-KR" sz="2100" smtClean="0"/>
            </a:b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 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32. </a:t>
            </a:r>
            <a:r>
              <a:rPr lang="ko-KR" altLang="en-US" smtClean="0"/>
              <a:t>일반 물품 삭제</a:t>
            </a:r>
            <a:r>
              <a:rPr lang="en-US" altLang="ko-KR" smtClean="0"/>
              <a:t> </a:t>
            </a:r>
          </a:p>
        </p:txBody>
      </p:sp>
      <p:pic>
        <p:nvPicPr>
          <p:cNvPr id="4" name="그림 3" descr="32.일반물품삭제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33. </a:t>
            </a:r>
            <a:r>
              <a:rPr lang="ko-KR" altLang="en-US" smtClean="0"/>
              <a:t>직구신청 물품 수정</a:t>
            </a:r>
            <a:r>
              <a:rPr lang="en-US" altLang="ko-KR" smtClean="0"/>
              <a:t> </a:t>
            </a:r>
          </a:p>
        </p:txBody>
      </p:sp>
      <p:pic>
        <p:nvPicPr>
          <p:cNvPr id="4" name="그림 3" descr="직구신청물품수정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34. </a:t>
            </a:r>
            <a:r>
              <a:rPr lang="ko-KR" altLang="en-US" smtClean="0"/>
              <a:t>직구신청 물품 삭제</a:t>
            </a:r>
            <a:r>
              <a:rPr lang="en-US" altLang="ko-KR" smtClean="0"/>
              <a:t> </a:t>
            </a:r>
          </a:p>
        </p:txBody>
      </p:sp>
      <p:pic>
        <p:nvPicPr>
          <p:cNvPr id="4" name="그림 3" descr="34.직구신청물품삭제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71612"/>
            <a:ext cx="8286808" cy="5000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35. </a:t>
            </a:r>
            <a:r>
              <a:rPr lang="ko-KR" altLang="en-US" smtClean="0"/>
              <a:t>직구신청 물품 등록</a:t>
            </a:r>
            <a:r>
              <a:rPr lang="en-US" altLang="ko-KR" smtClean="0"/>
              <a:t> </a:t>
            </a:r>
          </a:p>
        </p:txBody>
      </p:sp>
      <p:pic>
        <p:nvPicPr>
          <p:cNvPr id="5" name="그림 4" descr="35.직구신청물품등록(관리자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7" y="1571612"/>
            <a:ext cx="8286807" cy="5000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36. </a:t>
            </a:r>
            <a:r>
              <a:rPr lang="ko-KR" altLang="en-US" smtClean="0"/>
              <a:t>일반물품 배송</a:t>
            </a:r>
            <a:r>
              <a:rPr lang="en-US" altLang="ko-KR" smtClean="0"/>
              <a:t> </a:t>
            </a:r>
          </a:p>
        </p:txBody>
      </p:sp>
      <p:pic>
        <p:nvPicPr>
          <p:cNvPr id="4" name="그림 3" descr="일반물품배송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74"/>
            <a:ext cx="9144000" cy="5095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37. </a:t>
            </a:r>
            <a:r>
              <a:rPr lang="ko-KR" altLang="en-US" smtClean="0"/>
              <a:t>직구물품 배송</a:t>
            </a:r>
            <a:r>
              <a:rPr lang="en-US" altLang="ko-KR" smtClean="0"/>
              <a:t> </a:t>
            </a:r>
          </a:p>
        </p:txBody>
      </p:sp>
      <p:pic>
        <p:nvPicPr>
          <p:cNvPr id="5" name="그림 4" descr="37.직구물품배송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475"/>
            <a:ext cx="9144000" cy="5057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38. </a:t>
            </a:r>
            <a:r>
              <a:rPr lang="ko-KR" altLang="en-US" smtClean="0"/>
              <a:t>입고내역 수정</a:t>
            </a:r>
            <a:endParaRPr lang="en-US" altLang="ko-KR" smtClean="0"/>
          </a:p>
        </p:txBody>
      </p:sp>
      <p:pic>
        <p:nvPicPr>
          <p:cNvPr id="4" name="그림 3" descr="39.입고내역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74"/>
            <a:ext cx="9144000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39. </a:t>
            </a:r>
            <a:r>
              <a:rPr lang="ko-KR" altLang="en-US" smtClean="0"/>
              <a:t>입고내역 삭제</a:t>
            </a:r>
            <a:endParaRPr lang="en-US" altLang="ko-KR" smtClean="0"/>
          </a:p>
        </p:txBody>
      </p:sp>
      <p:pic>
        <p:nvPicPr>
          <p:cNvPr id="5" name="그림 4" descr="39.입고내역삭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36"/>
            <a:ext cx="9144000" cy="514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State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회원</a:t>
            </a:r>
            <a:endParaRPr lang="ko-KR" altLang="en-US"/>
          </a:p>
        </p:txBody>
      </p:sp>
      <p:pic>
        <p:nvPicPr>
          <p:cNvPr id="8" name="그림 7" descr="회원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2428868"/>
            <a:ext cx="8083249" cy="1810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State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회원</a:t>
            </a:r>
            <a:endParaRPr lang="ko-KR" altLang="en-US"/>
          </a:p>
        </p:txBody>
      </p:sp>
      <p:pic>
        <p:nvPicPr>
          <p:cNvPr id="8" name="그림 7" descr="회원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2428868"/>
            <a:ext cx="8083249" cy="1810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UseCase Diagram</a:t>
            </a:r>
          </a:p>
        </p:txBody>
      </p:sp>
      <p:pic>
        <p:nvPicPr>
          <p:cNvPr id="4" name="그림 3" descr="회원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546"/>
            <a:ext cx="9144000" cy="5488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State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2. </a:t>
            </a:r>
            <a:r>
              <a:rPr lang="ko-KR" altLang="en-US" smtClean="0"/>
              <a:t>물품</a:t>
            </a:r>
            <a:endParaRPr lang="ko-KR" altLang="en-US"/>
          </a:p>
        </p:txBody>
      </p:sp>
      <p:pic>
        <p:nvPicPr>
          <p:cNvPr id="5" name="그림 4" descr="물품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500174"/>
            <a:ext cx="8138959" cy="5000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Activity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mtClean="0"/>
              <a:t>회원가입</a:t>
            </a:r>
            <a:endParaRPr lang="en-US" altLang="ko-KR" smtClean="0"/>
          </a:p>
        </p:txBody>
      </p:sp>
      <p:pic>
        <p:nvPicPr>
          <p:cNvPr id="10" name="그림 9" descr="회원가입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428736"/>
            <a:ext cx="8286808" cy="514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Activity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2. </a:t>
            </a:r>
            <a:r>
              <a:rPr lang="ko-KR" altLang="en-US" smtClean="0"/>
              <a:t>로그인</a:t>
            </a:r>
            <a:endParaRPr lang="ko-KR" altLang="en-US"/>
          </a:p>
        </p:txBody>
      </p:sp>
      <p:pic>
        <p:nvPicPr>
          <p:cNvPr id="8" name="그림 7" descr="로그인_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8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Activity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결제시스</a:t>
            </a:r>
            <a:r>
              <a:rPr lang="ko-KR" altLang="en-US"/>
              <a:t>템</a:t>
            </a:r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8" name="그림 7" descr="직구 물품 결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500174"/>
            <a:ext cx="8358246" cy="5072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Activity Diagram</a:t>
            </a:r>
          </a:p>
        </p:txBody>
      </p:sp>
      <p:pic>
        <p:nvPicPr>
          <p:cNvPr id="11" name="그림 10" descr="결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20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472" y="1071546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조회</a:t>
            </a:r>
            <a:r>
              <a:rPr lang="en-US" altLang="ko-KR" smtClean="0"/>
              <a:t>,</a:t>
            </a:r>
            <a:r>
              <a:rPr lang="ko-KR" altLang="en-US" smtClean="0"/>
              <a:t>결제</a:t>
            </a:r>
            <a:r>
              <a:rPr lang="en-US" altLang="ko-KR" smtClean="0"/>
              <a:t>,</a:t>
            </a:r>
            <a:r>
              <a:rPr lang="ko-KR" altLang="en-US" smtClean="0"/>
              <a:t>배송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UseCase Diagram</a:t>
            </a:r>
          </a:p>
        </p:txBody>
      </p:sp>
      <p:pic>
        <p:nvPicPr>
          <p:cNvPr id="3" name="그림 2" descr="관리자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546"/>
            <a:ext cx="9144000" cy="5500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UseCase Diagram</a:t>
            </a:r>
          </a:p>
        </p:txBody>
      </p:sp>
      <p:pic>
        <p:nvPicPr>
          <p:cNvPr id="4" name="그림 3" descr="배송자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546"/>
            <a:ext cx="9144000" cy="5500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Class Diagram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583"/>
            <a:ext cx="9144000" cy="6215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35716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HY울릉도B" pitchFamily="18" charset="-127"/>
                <a:ea typeface="HY울릉도B" pitchFamily="18" charset="-127"/>
              </a:rPr>
              <a:t>Sequence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7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mtClean="0"/>
              <a:t>회원가입</a:t>
            </a:r>
            <a:endParaRPr lang="en-US" altLang="ko-KR" smtClean="0"/>
          </a:p>
        </p:txBody>
      </p:sp>
      <p:pic>
        <p:nvPicPr>
          <p:cNvPr id="4" name="그림 3" descr="회원가입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286808" cy="5074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531</TotalTime>
  <Words>334</Words>
  <Application>Microsoft Office PowerPoint</Application>
  <PresentationFormat>화면 슬라이드 쇼(4:3)</PresentationFormat>
  <Paragraphs>109</Paragraphs>
  <Slides>54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고구려 벽화</vt:lpstr>
      <vt:lpstr>소프트웨어 공학  -최종 보고서-</vt:lpstr>
      <vt:lpstr>PowerPoint 프레젠테이션</vt:lpstr>
      <vt:lpstr>   ＃직구 물품 추가 신청이란? -회원은 해외 직구 사이트에서 팔지 않는 물품을 사고싶을 때 직구 물품 추가 신청이라는 기능을 통해 해외 직구 사이트에게 요청을 할 수 있다. 만약 관리자가 승인 신청이 하게 되면 관리자는 해당 회원만 볼 수 있게 직구 물품을 올린다. (물품 가격 = 관세+배송비+물품의 단가를 합한 총 물품의 가격을 올린다.) ＃일반 물품, 직구 물품의 차이점은? -일반 물품 : 해외 직구 사이트에서 일반적으로 팔고 있는 상품 -직구 물품 : 회원의 요청에 의해 등록된 물품 ＃일반 물품 구매와 직구 물품 구매할때의 차이점 - 일반 물품 구매를 할때는 주문서를 작성하지만, 직구 물품 구매를 할때에는 직구주문서를 작성한다. (주문서와 직구주문서는 다른 클래스이며 일반물품과 직구물품 구매를 구별해주기 위해 사용한다.) </vt:lpstr>
      <vt:lpstr>  ＃ 해외직구 사이트의 목적? - 해외직구 사이트는 기본적으로 한국의 오프라인 쇼핑몰이나 일반 온라인 쇼핑몰에서 파는 해외 물품의 가격보다 싸게 팔아야 사용자들이 이용을 한다. ＃우리 조의 해외직구 사이트가 싸게 팔 수 있는 이유는? - 해외직구 사이트를 운영하는 곳은 미국에 위치해 있다  - 미국의 물품들을 직접 산다 ( 관세 없이 원가를 싸게 산다) - 한국으로 대량으로 물품을 한번에 배송하므로 배송비가 절감된다. -즉, 일반 오프라인 쇼핑몰이나 일반 온라인 쇼핑몰에서 가격을 뻥튀기한 물품보다 가격이 저렴 할 수 밖에 없다.  ＃물품 가격에는 어떤 항목들이 있는가? -물품 가격 = 해외직구 사이트가 물품을 구입한 가격        + 물품이 해외직구 사이트까지 배송될때의 배송비        + 물품이 미국에서 한국으로 배송될때의 배송비       + 물품이 한국으로 들어갈때 추가되는 관세비       + 한국에서 회원까지 배송될때의 배송비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 공학  -최종 보고서-</dc:title>
  <dc:creator>PC6</dc:creator>
  <cp:lastModifiedBy>정보조교</cp:lastModifiedBy>
  <cp:revision>59</cp:revision>
  <dcterms:created xsi:type="dcterms:W3CDTF">2014-12-11T16:02:20Z</dcterms:created>
  <dcterms:modified xsi:type="dcterms:W3CDTF">2014-12-12T05:57:28Z</dcterms:modified>
</cp:coreProperties>
</file>